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1"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kusei" initials="g" lastIdx="1" clrIdx="0">
    <p:extLst>
      <p:ext uri="{19B8F6BF-5375-455C-9EA6-DF929625EA0E}">
        <p15:presenceInfo xmlns:p15="http://schemas.microsoft.com/office/powerpoint/2012/main" userId="gakuse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Rg st="1" end="13"/>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8" d="100"/>
          <a:sy n="68" d="100"/>
        </p:scale>
        <p:origin x="96"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976882882"/>
      </p:ext>
    </p:extLst>
  </p:cSld>
  <p:clrMapOvr>
    <a:masterClrMapping/>
  </p:clrMapOvr>
  <p:transition spd="slow" advClick="0" advTm="1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128105680"/>
      </p:ext>
    </p:extLst>
  </p:cSld>
  <p:clrMapOvr>
    <a:masterClrMapping/>
  </p:clrMapOvr>
  <p:transition spd="slow" advClick="0" advTm="1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smtClean="0"/>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C026F0-7006-4473-BC26-FB5389EA4E8C}"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7183862"/>
      </p:ext>
    </p:extLst>
  </p:cSld>
  <p:clrMapOvr>
    <a:masterClrMapping/>
  </p:clrMapOvr>
  <p:transition spd="slow" advClick="0" advTm="1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351956168"/>
      </p:ext>
    </p:extLst>
  </p:cSld>
  <p:clrMapOvr>
    <a:masterClrMapping/>
  </p:clrMapOvr>
  <p:transition spd="slow" advClick="0" advTm="1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smtClean="0"/>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C026F0-7006-4473-BC26-FB5389EA4E8C}"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583008"/>
      </p:ext>
    </p:extLst>
  </p:cSld>
  <p:clrMapOvr>
    <a:masterClrMapping/>
  </p:clrMapOvr>
  <p:transition spd="slow" advClick="0" advTm="1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smtClean="0"/>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509732974"/>
      </p:ext>
    </p:extLst>
  </p:cSld>
  <p:clrMapOvr>
    <a:masterClrMapping/>
  </p:clrMapOvr>
  <p:transition spd="slow" advClick="0" advTm="1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363598808"/>
      </p:ext>
    </p:extLst>
  </p:cSld>
  <p:clrMapOvr>
    <a:masterClrMapping/>
  </p:clrMapOvr>
  <p:transition spd="slow" advClick="0" advTm="1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687255260"/>
      </p:ext>
    </p:extLst>
  </p:cSld>
  <p:clrMapOvr>
    <a:masterClrMapping/>
  </p:clrMapOvr>
  <p:transition spd="slow" advClick="0" advTm="1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040543472"/>
      </p:ext>
    </p:extLst>
  </p:cSld>
  <p:clrMapOvr>
    <a:masterClrMapping/>
  </p:clrMapOvr>
  <p:transition spd="slow" advClick="0" advTm="1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121206481"/>
      </p:ext>
    </p:extLst>
  </p:cSld>
  <p:clrMapOvr>
    <a:masterClrMapping/>
  </p:clrMapOvr>
  <p:transition spd="slow" advClick="0" advTm="1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452891106"/>
      </p:ext>
    </p:extLst>
  </p:cSld>
  <p:clrMapOvr>
    <a:masterClrMapping/>
  </p:clrMapOvr>
  <p:transition spd="slow" advClick="0" advTm="1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282359781"/>
      </p:ext>
    </p:extLst>
  </p:cSld>
  <p:clrMapOvr>
    <a:masterClrMapping/>
  </p:clrMapOvr>
  <p:transition spd="slow" advClick="0" advTm="1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1569838"/>
      </p:ext>
    </p:extLst>
  </p:cSld>
  <p:clrMapOvr>
    <a:masterClrMapping/>
  </p:clrMapOvr>
  <p:transition spd="slow" advClick="0" advTm="1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964093743"/>
      </p:ext>
    </p:extLst>
  </p:cSld>
  <p:clrMapOvr>
    <a:masterClrMapping/>
  </p:clrMapOvr>
  <p:transition spd="slow" advClick="0" advTm="1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924774930"/>
      </p:ext>
    </p:extLst>
  </p:cSld>
  <p:clrMapOvr>
    <a:masterClrMapping/>
  </p:clrMapOvr>
  <p:transition spd="slow" advClick="0" advTm="1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40424157"/>
      </p:ext>
    </p:extLst>
  </p:cSld>
  <p:clrMapOvr>
    <a:masterClrMapping/>
  </p:clrMapOvr>
  <p:transition spd="slow" advClick="0" advTm="10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1E55655-6FFD-43CE-8CE9-FAB3BFDE7230}" type="datetimeFigureOut">
              <a:rPr kumimoji="1" lang="ja-JP" altLang="en-US" smtClean="0"/>
              <a:t>2019/11/6</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7878674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ransition spd="slow" advClick="0" advTm="100">
    <p:randomBar dir="vert"/>
  </p:transition>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2060398" y="185840"/>
            <a:ext cx="8363303" cy="5962173"/>
            <a:chOff x="2441265" y="662819"/>
            <a:chExt cx="7285804" cy="5464352"/>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1265" y="662819"/>
              <a:ext cx="7285804" cy="5464352"/>
            </a:xfrm>
            <a:prstGeom prst="rect">
              <a:avLst/>
            </a:prstGeom>
            <a:solidFill>
              <a:schemeClr val="accent4">
                <a:lumMod val="60000"/>
                <a:lumOff val="40000"/>
              </a:schemeClr>
            </a:solidFill>
          </p:spPr>
        </p:pic>
        <p:sp>
          <p:nvSpPr>
            <p:cNvPr id="7" name="テキスト ボックス 6"/>
            <p:cNvSpPr txBox="1"/>
            <p:nvPr/>
          </p:nvSpPr>
          <p:spPr>
            <a:xfrm>
              <a:off x="4106333" y="812800"/>
              <a:ext cx="4351866" cy="769441"/>
            </a:xfrm>
            <a:prstGeom prst="rect">
              <a:avLst/>
            </a:prstGeom>
            <a:noFill/>
            <a:ln>
              <a:solidFill>
                <a:schemeClr val="bg1"/>
              </a:solidFill>
            </a:ln>
            <a:effectLst>
              <a:softEdge rad="31750"/>
            </a:effectLst>
          </p:spPr>
          <p:txBody>
            <a:bodyPr wrap="square" rtlCol="0">
              <a:spAutoFit/>
            </a:bodyPr>
            <a:lstStyle/>
            <a:p>
              <a:r>
                <a:rPr lang="ja-JP" altLang="en-US" sz="4400" dirty="0" smtClean="0">
                  <a:ln w="0">
                    <a:solidFill>
                      <a:srgbClr val="FFFF00"/>
                    </a:solidFill>
                  </a:ln>
                  <a:solidFill>
                    <a:srgbClr val="FFFF00"/>
                  </a:solidFill>
                  <a:effectLst>
                    <a:reflection blurRad="6350" stA="53000" endA="300" endPos="35500" dir="5400000" sy="-90000" algn="bl" rotWithShape="0"/>
                  </a:effectLst>
                  <a:latin typeface="HGP創英角ﾎﾟｯﾌﾟ体" panose="040B0A00000000000000" pitchFamily="50" charset="-128"/>
                  <a:ea typeface="HGP創英角ﾎﾟｯﾌﾟ体" panose="040B0A00000000000000" pitchFamily="50" charset="-128"/>
                </a:rPr>
                <a:t>明太子工場見学</a:t>
              </a:r>
              <a:endParaRPr kumimoji="1" lang="ja-JP" altLang="en-US" sz="4400" dirty="0">
                <a:ln w="0">
                  <a:solidFill>
                    <a:srgbClr val="FFFF00"/>
                  </a:solidFill>
                </a:ln>
                <a:solidFill>
                  <a:srgbClr val="FFFF00"/>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779031641"/>
      </p:ext>
    </p:extLst>
  </p:cSld>
  <p:clrMapOvr>
    <a:masterClrMapping/>
  </p:clrMapOvr>
  <p:transition spd="slow" advClick="0" advTm="3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28" y="1183821"/>
            <a:ext cx="6013269" cy="4813663"/>
          </a:xfrm>
          <a:prstGeom prst="rect">
            <a:avLst/>
          </a:prstGeom>
          <a:ln>
            <a:noFill/>
          </a:ln>
          <a:effectLst>
            <a:softEdge rad="112500"/>
          </a:effectLst>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063" y="3487783"/>
            <a:ext cx="4676506" cy="3161211"/>
          </a:xfrm>
          <a:prstGeom prst="rect">
            <a:avLst/>
          </a:prstGeom>
          <a:ln>
            <a:noFill/>
          </a:ln>
          <a:effectLst>
            <a:softEdge rad="112500"/>
          </a:effectLst>
        </p:spPr>
      </p:pic>
      <p:sp>
        <p:nvSpPr>
          <p:cNvPr id="6" name="テキスト ボックス 5"/>
          <p:cNvSpPr txBox="1"/>
          <p:nvPr/>
        </p:nvSpPr>
        <p:spPr>
          <a:xfrm>
            <a:off x="7184574" y="1920239"/>
            <a:ext cx="4362995" cy="646331"/>
          </a:xfrm>
          <a:prstGeom prst="rect">
            <a:avLst/>
          </a:prstGeom>
          <a:noFill/>
        </p:spPr>
        <p:txBody>
          <a:bodyPr wrap="square" rtlCol="0">
            <a:spAutoFit/>
          </a:bodyPr>
          <a:lstStyle/>
          <a:p>
            <a:r>
              <a:rPr lang="ja-JP" altLang="en-US" dirty="0" smtClean="0"/>
              <a:t>工場で実習することができます！</a:t>
            </a:r>
            <a:endParaRPr lang="en-US" altLang="ja-JP" dirty="0" smtClean="0"/>
          </a:p>
          <a:p>
            <a:r>
              <a:rPr kumimoji="1" lang="ja-JP" altLang="en-US" dirty="0" smtClean="0"/>
              <a:t>楽しみながら学ぼう。＾＾！</a:t>
            </a:r>
            <a:endParaRPr kumimoji="1" lang="ja-JP" altLang="en-US" dirty="0"/>
          </a:p>
        </p:txBody>
      </p:sp>
    </p:spTree>
    <p:extLst>
      <p:ext uri="{BB962C8B-B14F-4D97-AF65-F5344CB8AC3E}">
        <p14:creationId xmlns:p14="http://schemas.microsoft.com/office/powerpoint/2010/main" val="2527202065"/>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par>
                                <p:cTn id="8" presetID="1" presetClass="entr" presetSubtype="0" fill="hold" nodeType="withEffect">
                                  <p:stCondLst>
                                    <p:cond delay="250"/>
                                  </p:stCondLst>
                                  <p:childTnLst>
                                    <p:set>
                                      <p:cBhvr>
                                        <p:cTn id="9" dur="1" fill="hold">
                                          <p:stCondLst>
                                            <p:cond delay="2999"/>
                                          </p:stCondLst>
                                        </p:cTn>
                                        <p:tgtEl>
                                          <p:spTgt spid="5"/>
                                        </p:tgtEl>
                                        <p:attrNameLst>
                                          <p:attrName>style.visibility</p:attrName>
                                        </p:attrNameLst>
                                      </p:cBhvr>
                                      <p:to>
                                        <p:strVal val="visible"/>
                                      </p:to>
                                    </p:set>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67" y="1325629"/>
            <a:ext cx="6109063" cy="4581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030" y="483327"/>
            <a:ext cx="5812970" cy="6374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6310859"/>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ppt_x"/>
                                          </p:val>
                                        </p:tav>
                                        <p:tav tm="100000">
                                          <p:val>
                                            <p:strVal val="#ppt_x"/>
                                          </p:val>
                                        </p:tav>
                                      </p:tavLst>
                                    </p:anim>
                                    <p:anim calcmode="lin" valueType="num">
                                      <p:cBhvr additive="base">
                                        <p:cTn id="8" dur="3000" fill="hold"/>
                                        <p:tgtEl>
                                          <p:spTgt spid="4"/>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66" y="1240972"/>
            <a:ext cx="6940731" cy="5617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1548" y="349069"/>
            <a:ext cx="5143500" cy="63093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95731300"/>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000"/>
                                        <p:tgtEl>
                                          <p:spTgt spid="6"/>
                                        </p:tgtEl>
                                      </p:cBhvr>
                                    </p:animEffect>
                                  </p:childTnLst>
                                </p:cTn>
                              </p:par>
                              <p:par>
                                <p:cTn id="8" presetID="2" presetClass="entr" presetSubtype="4"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0" fill="hold"/>
                                        <p:tgtEl>
                                          <p:spTgt spid="5"/>
                                        </p:tgtEl>
                                        <p:attrNameLst>
                                          <p:attrName>ppt_x</p:attrName>
                                        </p:attrNameLst>
                                      </p:cBhvr>
                                      <p:tavLst>
                                        <p:tav tm="0">
                                          <p:val>
                                            <p:strVal val="#ppt_x"/>
                                          </p:val>
                                        </p:tav>
                                        <p:tav tm="100000">
                                          <p:val>
                                            <p:strVal val="#ppt_x"/>
                                          </p:val>
                                        </p:tav>
                                      </p:tavLst>
                                    </p:anim>
                                    <p:anim calcmode="lin" valueType="num">
                                      <p:cBhvr additive="base">
                                        <p:cTn id="11" dur="3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950" y="-152400"/>
            <a:ext cx="5143500" cy="7442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65" y="1293895"/>
            <a:ext cx="6311900" cy="55641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7916862"/>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250"/>
                                  </p:stCondLst>
                                  <p:childTnLst>
                                    <p:animRot by="120000">
                                      <p:cBhvr>
                                        <p:cTn id="6" dur="300" fill="hold">
                                          <p:stCondLst>
                                            <p:cond delay="0"/>
                                          </p:stCondLst>
                                        </p:cTn>
                                        <p:tgtEl>
                                          <p:spTgt spid="4"/>
                                        </p:tgtEl>
                                        <p:attrNameLst>
                                          <p:attrName>r</p:attrName>
                                        </p:attrNameLst>
                                      </p:cBhvr>
                                    </p:animRot>
                                    <p:animRot by="-240000">
                                      <p:cBhvr>
                                        <p:cTn id="7" dur="600" fill="hold">
                                          <p:stCondLst>
                                            <p:cond delay="600"/>
                                          </p:stCondLst>
                                        </p:cTn>
                                        <p:tgtEl>
                                          <p:spTgt spid="4"/>
                                        </p:tgtEl>
                                        <p:attrNameLst>
                                          <p:attrName>r</p:attrName>
                                        </p:attrNameLst>
                                      </p:cBhvr>
                                    </p:animRot>
                                    <p:animRot by="240000">
                                      <p:cBhvr>
                                        <p:cTn id="8" dur="600" fill="hold">
                                          <p:stCondLst>
                                            <p:cond delay="1200"/>
                                          </p:stCondLst>
                                        </p:cTn>
                                        <p:tgtEl>
                                          <p:spTgt spid="4"/>
                                        </p:tgtEl>
                                        <p:attrNameLst>
                                          <p:attrName>r</p:attrName>
                                        </p:attrNameLst>
                                      </p:cBhvr>
                                    </p:animRot>
                                    <p:animRot by="-240000">
                                      <p:cBhvr>
                                        <p:cTn id="9" dur="600" fill="hold">
                                          <p:stCondLst>
                                            <p:cond delay="1800"/>
                                          </p:stCondLst>
                                        </p:cTn>
                                        <p:tgtEl>
                                          <p:spTgt spid="4"/>
                                        </p:tgtEl>
                                        <p:attrNameLst>
                                          <p:attrName>r</p:attrName>
                                        </p:attrNameLst>
                                      </p:cBhvr>
                                    </p:animRot>
                                    <p:animRot by="120000">
                                      <p:cBhvr>
                                        <p:cTn id="10" dur="600" fill="hold">
                                          <p:stCondLst>
                                            <p:cond delay="2400"/>
                                          </p:stCondLst>
                                        </p:cTn>
                                        <p:tgtEl>
                                          <p:spTgt spid="4"/>
                                        </p:tgtEl>
                                        <p:attrNameLst>
                                          <p:attrName>r</p:attrName>
                                        </p:attrNameLst>
                                      </p:cBhvr>
                                    </p:animRot>
                                  </p:childTnLst>
                                </p:cTn>
                              </p:par>
                              <p:par>
                                <p:cTn id="11" presetID="16" presetClass="entr" presetSubtype="21"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1214846" y="182880"/>
            <a:ext cx="10319657" cy="6531429"/>
            <a:chOff x="1578505" y="766762"/>
            <a:chExt cx="9047162" cy="5262605"/>
          </a:xfrm>
        </p:grpSpPr>
        <p:pic>
          <p:nvPicPr>
            <p:cNvPr id="7" name="図 6"/>
            <p:cNvPicPr>
              <a:picLocks noChangeAspect="1"/>
            </p:cNvPicPr>
            <p:nvPr/>
          </p:nvPicPr>
          <p:blipFill>
            <a:blip r:embed="rId2"/>
            <a:stretch>
              <a:fillRect/>
            </a:stretch>
          </p:blipFill>
          <p:spPr>
            <a:xfrm>
              <a:off x="1578505" y="766762"/>
              <a:ext cx="9047162" cy="5262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838" y="4486275"/>
              <a:ext cx="1514475" cy="1069446"/>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6709" y="4486275"/>
              <a:ext cx="1514475" cy="1069446"/>
            </a:xfrm>
            <a:prstGeom prst="rect">
              <a:avLst/>
            </a:prstGeom>
          </p:spPr>
        </p:pic>
      </p:grpSp>
    </p:spTree>
    <p:extLst>
      <p:ext uri="{BB962C8B-B14F-4D97-AF65-F5344CB8AC3E}">
        <p14:creationId xmlns:p14="http://schemas.microsoft.com/office/powerpoint/2010/main" val="1892286131"/>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04988"/>
            <a:ext cx="5257800" cy="43934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04988"/>
            <a:ext cx="5257800" cy="43934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45343946"/>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870">
                                          <p:stCondLst>
                                            <p:cond delay="0"/>
                                          </p:stCondLst>
                                        </p:cTn>
                                        <p:tgtEl>
                                          <p:spTgt spid="13"/>
                                        </p:tgtEl>
                                      </p:cBhvr>
                                    </p:animEffect>
                                    <p:anim calcmode="lin" valueType="num">
                                      <p:cBhvr>
                                        <p:cTn id="8" dur="273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13"/>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13"/>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13"/>
                                        </p:tgtEl>
                                        <p:attrNameLst>
                                          <p:attrName>ppt_y</p:attrName>
                                        </p:attrNameLst>
                                      </p:cBhvr>
                                      <p:tavLst>
                                        <p:tav tm="0" fmla="#ppt_y-sin(pi*$)/81">
                                          <p:val>
                                            <p:fltVal val="0"/>
                                          </p:val>
                                        </p:tav>
                                        <p:tav tm="100000">
                                          <p:val>
                                            <p:fltVal val="1"/>
                                          </p:val>
                                        </p:tav>
                                      </p:tavLst>
                                    </p:anim>
                                    <p:animScale>
                                      <p:cBhvr>
                                        <p:cTn id="13" dur="39">
                                          <p:stCondLst>
                                            <p:cond delay="975"/>
                                          </p:stCondLst>
                                        </p:cTn>
                                        <p:tgtEl>
                                          <p:spTgt spid="13"/>
                                        </p:tgtEl>
                                      </p:cBhvr>
                                      <p:to x="100000" y="60000"/>
                                    </p:animScale>
                                    <p:animScale>
                                      <p:cBhvr>
                                        <p:cTn id="14" dur="249" decel="50000">
                                          <p:stCondLst>
                                            <p:cond delay="1014"/>
                                          </p:stCondLst>
                                        </p:cTn>
                                        <p:tgtEl>
                                          <p:spTgt spid="13"/>
                                        </p:tgtEl>
                                      </p:cBhvr>
                                      <p:to x="100000" y="100000"/>
                                    </p:animScale>
                                    <p:animScale>
                                      <p:cBhvr>
                                        <p:cTn id="15" dur="39">
                                          <p:stCondLst>
                                            <p:cond delay="1968"/>
                                          </p:stCondLst>
                                        </p:cTn>
                                        <p:tgtEl>
                                          <p:spTgt spid="13"/>
                                        </p:tgtEl>
                                      </p:cBhvr>
                                      <p:to x="100000" y="80000"/>
                                    </p:animScale>
                                    <p:animScale>
                                      <p:cBhvr>
                                        <p:cTn id="16" dur="249" decel="50000">
                                          <p:stCondLst>
                                            <p:cond delay="2007"/>
                                          </p:stCondLst>
                                        </p:cTn>
                                        <p:tgtEl>
                                          <p:spTgt spid="13"/>
                                        </p:tgtEl>
                                      </p:cBhvr>
                                      <p:to x="100000" y="100000"/>
                                    </p:animScale>
                                    <p:animScale>
                                      <p:cBhvr>
                                        <p:cTn id="17" dur="39">
                                          <p:stCondLst>
                                            <p:cond delay="2463"/>
                                          </p:stCondLst>
                                        </p:cTn>
                                        <p:tgtEl>
                                          <p:spTgt spid="13"/>
                                        </p:tgtEl>
                                      </p:cBhvr>
                                      <p:to x="100000" y="90000"/>
                                    </p:animScale>
                                    <p:animScale>
                                      <p:cBhvr>
                                        <p:cTn id="18" dur="249" decel="50000">
                                          <p:stCondLst>
                                            <p:cond delay="2502"/>
                                          </p:stCondLst>
                                        </p:cTn>
                                        <p:tgtEl>
                                          <p:spTgt spid="13"/>
                                        </p:tgtEl>
                                      </p:cBhvr>
                                      <p:to x="100000" y="100000"/>
                                    </p:animScale>
                                    <p:animScale>
                                      <p:cBhvr>
                                        <p:cTn id="19" dur="39">
                                          <p:stCondLst>
                                            <p:cond delay="2712"/>
                                          </p:stCondLst>
                                        </p:cTn>
                                        <p:tgtEl>
                                          <p:spTgt spid="13"/>
                                        </p:tgtEl>
                                      </p:cBhvr>
                                      <p:to x="100000" y="95000"/>
                                    </p:animScale>
                                    <p:animScale>
                                      <p:cBhvr>
                                        <p:cTn id="20" dur="249" decel="50000">
                                          <p:stCondLst>
                                            <p:cond delay="2751"/>
                                          </p:stCondLst>
                                        </p:cTn>
                                        <p:tgtEl>
                                          <p:spTgt spid="13"/>
                                        </p:tgtEl>
                                      </p:cBhvr>
                                      <p:to x="100000" y="100000"/>
                                    </p:animScale>
                                  </p:childTnLst>
                                </p:cTn>
                              </p:par>
                              <p:par>
                                <p:cTn id="21" presetID="53" presetClass="entr" presetSubtype="16"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3000" fill="hold"/>
                                        <p:tgtEl>
                                          <p:spTgt spid="12"/>
                                        </p:tgtEl>
                                        <p:attrNameLst>
                                          <p:attrName>ppt_w</p:attrName>
                                        </p:attrNameLst>
                                      </p:cBhvr>
                                      <p:tavLst>
                                        <p:tav tm="0">
                                          <p:val>
                                            <p:fltVal val="0"/>
                                          </p:val>
                                        </p:tav>
                                        <p:tav tm="100000">
                                          <p:val>
                                            <p:strVal val="#ppt_w"/>
                                          </p:val>
                                        </p:tav>
                                      </p:tavLst>
                                    </p:anim>
                                    <p:anim calcmode="lin" valueType="num">
                                      <p:cBhvr>
                                        <p:cTn id="24" dur="3000" fill="hold"/>
                                        <p:tgtEl>
                                          <p:spTgt spid="12"/>
                                        </p:tgtEl>
                                        <p:attrNameLst>
                                          <p:attrName>ppt_h</p:attrName>
                                        </p:attrNameLst>
                                      </p:cBhvr>
                                      <p:tavLst>
                                        <p:tav tm="0">
                                          <p:val>
                                            <p:fltVal val="0"/>
                                          </p:val>
                                        </p:tav>
                                        <p:tav tm="100000">
                                          <p:val>
                                            <p:strVal val="#ppt_h"/>
                                          </p:val>
                                        </p:tav>
                                      </p:tavLst>
                                    </p:anim>
                                    <p:animEffect transition="in" filter="fade">
                                      <p:cBhvr>
                                        <p:cTn id="25"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 y="1843087"/>
            <a:ext cx="5257800" cy="43513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014537"/>
            <a:ext cx="5257800" cy="435133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正方形/長方形 2"/>
          <p:cNvSpPr/>
          <p:nvPr/>
        </p:nvSpPr>
        <p:spPr>
          <a:xfrm>
            <a:off x="2232661" y="759544"/>
            <a:ext cx="8107094" cy="954107"/>
          </a:xfrm>
          <a:prstGeom prst="rect">
            <a:avLst/>
          </a:prstGeom>
        </p:spPr>
        <p:txBody>
          <a:bodyPr wrap="square">
            <a:spAutoFit/>
          </a:bodyPr>
          <a:lstStyle/>
          <a:p>
            <a:r>
              <a:rPr lang="ja-JP" altLang="en-US" sz="2800" b="1" dirty="0">
                <a:solidFill>
                  <a:srgbClr val="333333"/>
                </a:solidFill>
                <a:latin typeface="Arial Black" panose="020B0A04020102020204" pitchFamily="34" charset="0"/>
              </a:rPr>
              <a:t>ふくやが生まれた頃のお店の姿を再現。歴史をひもときます</a:t>
            </a:r>
            <a:r>
              <a:rPr lang="ja-JP" altLang="en-US" sz="2800" b="1" dirty="0">
                <a:solidFill>
                  <a:srgbClr val="333333"/>
                </a:solidFill>
                <a:latin typeface="メイリオ" panose="020B0604030504040204" pitchFamily="50" charset="-128"/>
              </a:rPr>
              <a:t>。</a:t>
            </a:r>
            <a:endParaRPr lang="ja-JP" altLang="en-US" sz="2800" dirty="0"/>
          </a:p>
        </p:txBody>
      </p:sp>
    </p:spTree>
    <p:extLst>
      <p:ext uri="{BB962C8B-B14F-4D97-AF65-F5344CB8AC3E}">
        <p14:creationId xmlns:p14="http://schemas.microsoft.com/office/powerpoint/2010/main" val="1121365858"/>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0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0"/>
                                        <p:tgtEl>
                                          <p:spTgt spid="5"/>
                                        </p:tgtEl>
                                      </p:cBhvr>
                                    </p:animEffect>
                                    <p:anim calcmode="lin" valueType="num">
                                      <p:cBhvr>
                                        <p:cTn id="11" dur="3000" fill="hold"/>
                                        <p:tgtEl>
                                          <p:spTgt spid="5"/>
                                        </p:tgtEl>
                                        <p:attrNameLst>
                                          <p:attrName>ppt_x</p:attrName>
                                        </p:attrNameLst>
                                      </p:cBhvr>
                                      <p:tavLst>
                                        <p:tav tm="0">
                                          <p:val>
                                            <p:strVal val="#ppt_x"/>
                                          </p:val>
                                        </p:tav>
                                        <p:tav tm="100000">
                                          <p:val>
                                            <p:strVal val="#ppt_x"/>
                                          </p:val>
                                        </p:tav>
                                      </p:tavLst>
                                    </p:anim>
                                    <p:anim calcmode="lin" valueType="num">
                                      <p:cBhvr>
                                        <p:cTn id="12" dur="3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1" y="1424143"/>
            <a:ext cx="5201194" cy="5224444"/>
          </a:xfrm>
          <a:prstGeom prst="rect">
            <a:avLst/>
          </a:prstGeom>
          <a:ln>
            <a:noFill/>
          </a:ln>
          <a:effectLst>
            <a:softEdge rad="112500"/>
          </a:effectLst>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3390" y="0"/>
            <a:ext cx="5143500" cy="6858000"/>
          </a:xfrm>
          <a:prstGeom prst="rect">
            <a:avLst/>
          </a:prstGeom>
        </p:spPr>
      </p:pic>
    </p:spTree>
    <p:extLst>
      <p:ext uri="{BB962C8B-B14F-4D97-AF65-F5344CB8AC3E}">
        <p14:creationId xmlns:p14="http://schemas.microsoft.com/office/powerpoint/2010/main" val="4252157400"/>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16" presetClass="entr" presetSubtype="21"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275" y="1711923"/>
            <a:ext cx="5029200" cy="4662750"/>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7302" y="1698864"/>
            <a:ext cx="5499462" cy="467580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 name="テキスト ボックス 1"/>
          <p:cNvSpPr txBox="1"/>
          <p:nvPr/>
        </p:nvSpPr>
        <p:spPr>
          <a:xfrm>
            <a:off x="2405991" y="153796"/>
            <a:ext cx="8475133" cy="1200329"/>
          </a:xfrm>
          <a:prstGeom prst="rect">
            <a:avLst/>
          </a:prstGeom>
          <a:noFill/>
        </p:spPr>
        <p:txBody>
          <a:bodyPr wrap="square" rtlCol="0">
            <a:spAutoFit/>
          </a:bodyPr>
          <a:lstStyle/>
          <a:p>
            <a:r>
              <a:rPr lang="ja-JP" altLang="en-US" b="1" dirty="0">
                <a:solidFill>
                  <a:srgbClr val="FF0000"/>
                </a:solidFill>
              </a:rPr>
              <a:t>工場見学を行う前に、明太子に関する基礎知識を学ぶことができます。</a:t>
            </a:r>
          </a:p>
          <a:p>
            <a:r>
              <a:rPr lang="ja-JP" altLang="en-US" dirty="0"/>
              <a:t>明太子のおいしさのヒミツ。それは、明太子工場の見学だけではとても伝えきれません。このコーナーでは、明太子のママを探すクイズやふくやの明太子が完成するまでの材料の選び方、製法、管理等の厳しいチェックやこだわりをご紹介します。</a:t>
            </a:r>
            <a:endParaRPr kumimoji="1" lang="ja-JP" altLang="en-US" dirty="0"/>
          </a:p>
        </p:txBody>
      </p:sp>
    </p:spTree>
    <p:extLst>
      <p:ext uri="{BB962C8B-B14F-4D97-AF65-F5344CB8AC3E}">
        <p14:creationId xmlns:p14="http://schemas.microsoft.com/office/powerpoint/2010/main" val="2747664802"/>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2999"/>
                                          </p:stCondLst>
                                        </p:cTn>
                                        <p:tgtEl>
                                          <p:spTgt spid="2"/>
                                        </p:tgtEl>
                                        <p:attrNameLst>
                                          <p:attrName>style.visibility</p:attrName>
                                        </p:attrNameLst>
                                      </p:cBhvr>
                                      <p:to>
                                        <p:strVal val="visible"/>
                                      </p:to>
                                    </p:set>
                                  </p:childTnLst>
                                </p:cTn>
                              </p:par>
                              <p:par>
                                <p:cTn id="7" presetID="2" presetClass="entr" presetSubtype="4" fill="hold" nodeType="withEffect">
                                  <p:stCondLst>
                                    <p:cond delay="2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ppt_x"/>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250"/>
                                  </p:stCondLst>
                                  <p:childTnLst>
                                    <p:set>
                                      <p:cBhvr>
                                        <p:cTn id="12" dur="1" fill="hold">
                                          <p:stCondLst>
                                            <p:cond delay="29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274" y="2292532"/>
            <a:ext cx="4981302" cy="40756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292532"/>
            <a:ext cx="5434148" cy="40756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68076441"/>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926" y="1449976"/>
            <a:ext cx="6096002" cy="457200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104" y="1828799"/>
            <a:ext cx="5904410" cy="44283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87862384"/>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3000" fill="hold"/>
                                        <p:tgtEl>
                                          <p:spTgt spid="5"/>
                                        </p:tgtEl>
                                        <p:attrNameLst>
                                          <p:attrName>r</p:attrName>
                                        </p:attrNameLst>
                                      </p:cBhvr>
                                    </p:animRot>
                                  </p:childTnLst>
                                </p:cTn>
                              </p:par>
                              <p:par>
                                <p:cTn id="7" presetID="2" presetClass="entr" presetSubtype="4" fill="hold"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ppt_x"/>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8435" y="1672046"/>
            <a:ext cx="5939248" cy="4454436"/>
          </a:xfrm>
          <a:prstGeom prst="rect">
            <a:avLst/>
          </a:prstGeom>
          <a:ln>
            <a:noFill/>
          </a:ln>
          <a:effectLst>
            <a:softEdge rad="112500"/>
          </a:effectLst>
        </p:spPr>
      </p:pic>
      <p:sp>
        <p:nvSpPr>
          <p:cNvPr id="2" name="テキスト ボックス 1"/>
          <p:cNvSpPr txBox="1"/>
          <p:nvPr/>
        </p:nvSpPr>
        <p:spPr>
          <a:xfrm>
            <a:off x="1659118" y="1040450"/>
            <a:ext cx="4147794" cy="923330"/>
          </a:xfrm>
          <a:prstGeom prst="rect">
            <a:avLst/>
          </a:prstGeom>
          <a:noFill/>
        </p:spPr>
        <p:txBody>
          <a:bodyPr wrap="square" rtlCol="0">
            <a:spAutoFit/>
          </a:bodyPr>
          <a:lstStyle/>
          <a:p>
            <a:r>
              <a:rPr lang="ja-JP" altLang="en-US" b="1" dirty="0"/>
              <a:t>実際の製造工程の流れを見たり、</a:t>
            </a:r>
            <a:br>
              <a:rPr lang="ja-JP" altLang="en-US" b="1" dirty="0"/>
            </a:br>
            <a:r>
              <a:rPr lang="ja-JP" altLang="en-US" b="1" dirty="0"/>
              <a:t>ゲームや匂い比べ体験などで明太子を楽しく学ぶコーナーです</a:t>
            </a:r>
            <a:r>
              <a:rPr lang="ja-JP" altLang="en-US" b="1" dirty="0" smtClean="0"/>
              <a:t>。</a:t>
            </a:r>
            <a:r>
              <a:rPr lang="en-US" altLang="ja-JP" b="1" dirty="0" smtClean="0"/>
              <a:t>^3^</a:t>
            </a:r>
            <a:endParaRPr lang="ja-JP" altLang="en-US" b="1" dirty="0"/>
          </a:p>
        </p:txBody>
      </p:sp>
    </p:spTree>
    <p:extLst>
      <p:ext uri="{BB962C8B-B14F-4D97-AF65-F5344CB8AC3E}">
        <p14:creationId xmlns:p14="http://schemas.microsoft.com/office/powerpoint/2010/main" val="1511241909"/>
      </p:ext>
    </p:extLst>
  </p:cSld>
  <p:clrMapOvr>
    <a:masterClrMapping/>
  </p:clrMapOvr>
  <p:transition spd="slow" advClick="0" advTm="1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250"/>
                                  </p:stCondLst>
                                  <p:childTnLst>
                                    <p:animClr clrSpc="rgb" dir="cw">
                                      <p:cBhvr>
                                        <p:cTn id="6" dur="3000" fill="hold"/>
                                        <p:tgtEl>
                                          <p:spTgt spid="4"/>
                                        </p:tgtEl>
                                        <p:attrNameLst>
                                          <p:attrName>fillcolor</p:attrName>
                                        </p:attrNameLst>
                                      </p:cBhvr>
                                      <p:to>
                                        <a:schemeClr val="accent2"/>
                                      </p:to>
                                    </p:animClr>
                                    <p:set>
                                      <p:cBhvr>
                                        <p:cTn id="7" dur="3000" fill="hold"/>
                                        <p:tgtEl>
                                          <p:spTgt spid="4"/>
                                        </p:tgtEl>
                                        <p:attrNameLst>
                                          <p:attrName>fill.type</p:attrName>
                                        </p:attrNameLst>
                                      </p:cBhvr>
                                      <p:to>
                                        <p:strVal val="solid"/>
                                      </p:to>
                                    </p:set>
                                    <p:set>
                                      <p:cBhvr>
                                        <p:cTn id="8" dur="3000" fill="hold"/>
                                        <p:tgtEl>
                                          <p:spTgt spid="4"/>
                                        </p:tgtEl>
                                        <p:attrNameLst>
                                          <p:attrName>fill.on</p:attrName>
                                        </p:attrNameLst>
                                      </p:cBhvr>
                                      <p:to>
                                        <p:strVal val="true"/>
                                      </p:to>
                                    </p:set>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0"/>
                                        <p:tgtEl>
                                          <p:spTgt spid="2"/>
                                        </p:tgtEl>
                                      </p:cBhvr>
                                    </p:animEffect>
                                    <p:anim calcmode="lin" valueType="num">
                                      <p:cBhvr>
                                        <p:cTn id="12" dur="3000" fill="hold"/>
                                        <p:tgtEl>
                                          <p:spTgt spid="2"/>
                                        </p:tgtEl>
                                        <p:attrNameLst>
                                          <p:attrName>ppt_x</p:attrName>
                                        </p:attrNameLst>
                                      </p:cBhvr>
                                      <p:tavLst>
                                        <p:tav tm="0">
                                          <p:val>
                                            <p:strVal val="#ppt_x"/>
                                          </p:val>
                                        </p:tav>
                                        <p:tav tm="100000">
                                          <p:val>
                                            <p:strVal val="#ppt_x"/>
                                          </p:val>
                                        </p:tav>
                                      </p:tavLst>
                                    </p:anim>
                                    <p:anim calcmode="lin" valueType="num">
                                      <p:cBhvr>
                                        <p:cTn id="13" dur="3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163</TotalTime>
  <Words>115</Words>
  <Application>Microsoft Office PowerPoint</Application>
  <PresentationFormat>ワイド画面</PresentationFormat>
  <Paragraphs>7</Paragraphs>
  <Slides>13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HGP創英角ﾎﾟｯﾌﾟ体</vt:lpstr>
      <vt:lpstr>メイリオ</vt:lpstr>
      <vt:lpstr>Arial</vt:lpstr>
      <vt:lpstr>Arial Black</vt:lpstr>
      <vt:lpstr>Century Gothic</vt:lpstr>
      <vt:lpstr>Wingdings 3</vt:lpstr>
      <vt:lpstr>ウィスプ</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明太子工場見学</dc:title>
  <dc:creator>gakusei</dc:creator>
  <cp:lastModifiedBy>学生</cp:lastModifiedBy>
  <cp:revision>19</cp:revision>
  <dcterms:created xsi:type="dcterms:W3CDTF">2019-10-30T05:12:08Z</dcterms:created>
  <dcterms:modified xsi:type="dcterms:W3CDTF">2019-11-06T05:58:33Z</dcterms:modified>
</cp:coreProperties>
</file>